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0" r:id="rId6"/>
    <p:sldId id="263" r:id="rId7"/>
    <p:sldId id="276" r:id="rId8"/>
    <p:sldId id="261" r:id="rId9"/>
    <p:sldId id="262" r:id="rId10"/>
    <p:sldId id="264" r:id="rId11"/>
    <p:sldId id="265" r:id="rId12"/>
    <p:sldId id="266" r:id="rId13"/>
    <p:sldId id="273" r:id="rId14"/>
    <p:sldId id="267" r:id="rId15"/>
    <p:sldId id="272" r:id="rId16"/>
    <p:sldId id="274" r:id="rId17"/>
    <p:sldId id="268" r:id="rId18"/>
    <p:sldId id="269" r:id="rId19"/>
    <p:sldId id="270"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2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3" autoAdjust="0"/>
    <p:restoredTop sz="94660"/>
  </p:normalViewPr>
  <p:slideViewPr>
    <p:cSldViewPr snapToGrid="0">
      <p:cViewPr varScale="1">
        <p:scale>
          <a:sx n="102" d="100"/>
          <a:sy n="102" d="100"/>
        </p:scale>
        <p:origin x="1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D6ED3FB-EEF0-4CC6-A3C7-BBCC85F98F96}" type="datetimeFigureOut">
              <a:rPr lang="en-US" smtClean="0"/>
              <a:t>2017-07-10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219646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6ED3FB-EEF0-4CC6-A3C7-BBCC85F98F96}" type="datetimeFigureOut">
              <a:rPr lang="en-US" smtClean="0"/>
              <a:t>2017-07-10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310285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D6ED3FB-EEF0-4CC6-A3C7-BBCC85F98F96}" type="datetimeFigureOut">
              <a:rPr lang="en-US" smtClean="0"/>
              <a:t>2017-07-10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1156865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D6ED3FB-EEF0-4CC6-A3C7-BBCC85F98F96}" type="datetimeFigureOut">
              <a:rPr lang="en-US" smtClean="0"/>
              <a:t>2017-07-10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849158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6ED3FB-EEF0-4CC6-A3C7-BBCC85F98F96}" type="datetimeFigureOut">
              <a:rPr lang="en-US" smtClean="0"/>
              <a:t>2017-07-10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2917340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D6ED3FB-EEF0-4CC6-A3C7-BBCC85F98F96}" type="datetimeFigureOut">
              <a:rPr lang="en-US" smtClean="0"/>
              <a:t>2017-07-10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1785749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D6ED3FB-EEF0-4CC6-A3C7-BBCC85F98F96}" type="datetimeFigureOut">
              <a:rPr lang="en-US" smtClean="0"/>
              <a:t>2017-07-10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687843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D6ED3FB-EEF0-4CC6-A3C7-BBCC85F98F96}" type="datetimeFigureOut">
              <a:rPr lang="en-US" smtClean="0"/>
              <a:t>2017-07-10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1954542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D6ED3FB-EEF0-4CC6-A3C7-BBCC85F98F96}" type="datetimeFigureOut">
              <a:rPr lang="en-US" smtClean="0"/>
              <a:t>2017-07-10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202645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6ED3FB-EEF0-4CC6-A3C7-BBCC85F98F96}" type="datetimeFigureOut">
              <a:rPr lang="en-US" smtClean="0"/>
              <a:t>2017-07-10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97764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6ED3FB-EEF0-4CC6-A3C7-BBCC85F98F96}" type="datetimeFigureOut">
              <a:rPr lang="en-US" smtClean="0"/>
              <a:t>2017-07-10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423755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ED3FB-EEF0-4CC6-A3C7-BBCC85F98F96}" type="datetimeFigureOut">
              <a:rPr lang="en-US" smtClean="0"/>
              <a:t>2017-07-10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329998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6ED3FB-EEF0-4CC6-A3C7-BBCC85F98F96}" type="datetimeFigureOut">
              <a:rPr lang="en-US" smtClean="0"/>
              <a:t>2017-07-10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65726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6ED3FB-EEF0-4CC6-A3C7-BBCC85F98F96}" type="datetimeFigureOut">
              <a:rPr lang="en-US" smtClean="0"/>
              <a:t>2017-07-10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281676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ED3FB-EEF0-4CC6-A3C7-BBCC85F98F96}" type="datetimeFigureOut">
              <a:rPr lang="en-US" smtClean="0"/>
              <a:t>2017-07-10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428539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6ED3FB-EEF0-4CC6-A3C7-BBCC85F98F96}" type="datetimeFigureOut">
              <a:rPr lang="en-US" smtClean="0"/>
              <a:t>2017-07-10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1970208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6ED3FB-EEF0-4CC6-A3C7-BBCC85F98F96}" type="datetimeFigureOut">
              <a:rPr lang="en-US" smtClean="0"/>
              <a:t>2017-07-10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36BA93A-79F4-4226-9B6A-A4B70EEA4654}" type="slidenum">
              <a:rPr lang="en-US" smtClean="0"/>
              <a:t>‹#›</a:t>
            </a:fld>
            <a:endParaRPr lang="en-US"/>
          </a:p>
        </p:txBody>
      </p:sp>
    </p:spTree>
    <p:extLst>
      <p:ext uri="{BB962C8B-B14F-4D97-AF65-F5344CB8AC3E}">
        <p14:creationId xmlns:p14="http://schemas.microsoft.com/office/powerpoint/2010/main" val="229499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D6ED3FB-EEF0-4CC6-A3C7-BBCC85F98F96}" type="datetimeFigureOut">
              <a:rPr lang="en-US" smtClean="0"/>
              <a:t>2017-07-10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36BA93A-79F4-4226-9B6A-A4B70EEA4654}" type="slidenum">
              <a:rPr lang="en-US" smtClean="0"/>
              <a:t>‹#›</a:t>
            </a:fld>
            <a:endParaRPr lang="en-US"/>
          </a:p>
        </p:txBody>
      </p:sp>
    </p:spTree>
    <p:extLst>
      <p:ext uri="{BB962C8B-B14F-4D97-AF65-F5344CB8AC3E}">
        <p14:creationId xmlns:p14="http://schemas.microsoft.com/office/powerpoint/2010/main" val="355271402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167748"/>
            <a:ext cx="8825658" cy="2677648"/>
          </a:xfrm>
        </p:spPr>
        <p:txBody>
          <a:bodyPr>
            <a:noAutofit/>
          </a:bodyPr>
          <a:lstStyle/>
          <a:p>
            <a:pPr algn="ctr"/>
            <a:r>
              <a:rPr lang="en-US" sz="6600" dirty="0" smtClean="0">
                <a:latin typeface="Times New Roman" panose="02020603050405020304" pitchFamily="18" charset="0"/>
                <a:cs typeface="Times New Roman" panose="02020603050405020304" pitchFamily="18" charset="0"/>
              </a:rPr>
              <a:t>Sedation for </a:t>
            </a:r>
            <a:r>
              <a:rPr lang="en-US" sz="6600" dirty="0" err="1" smtClean="0">
                <a:latin typeface="Times New Roman" panose="02020603050405020304" pitchFamily="18" charset="0"/>
                <a:cs typeface="Times New Roman" panose="02020603050405020304" pitchFamily="18" charset="0"/>
              </a:rPr>
              <a:t>Transesophageal</a:t>
            </a:r>
            <a:r>
              <a:rPr lang="en-US" sz="6600" dirty="0" smtClean="0">
                <a:latin typeface="Times New Roman" panose="02020603050405020304" pitchFamily="18" charset="0"/>
                <a:cs typeface="Times New Roman" panose="02020603050405020304" pitchFamily="18" charset="0"/>
              </a:rPr>
              <a:t> Echocardiography</a:t>
            </a:r>
            <a:endParaRPr lang="en-US" sz="6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54955" y="4487234"/>
            <a:ext cx="8825658" cy="861420"/>
          </a:xfrm>
        </p:spPr>
        <p:txBody>
          <a:bodyPr>
            <a:noAutofit/>
          </a:bodyPr>
          <a:lstStyle/>
          <a:p>
            <a:pPr algn="ctr"/>
            <a:r>
              <a:rPr lang="en-US" sz="2000" b="1" dirty="0" err="1" smtClean="0"/>
              <a:t>Rasoul</a:t>
            </a:r>
            <a:r>
              <a:rPr lang="en-US" sz="2000" b="1" dirty="0" smtClean="0"/>
              <a:t> </a:t>
            </a:r>
            <a:r>
              <a:rPr lang="en-US" sz="2000" b="1" dirty="0" err="1" smtClean="0"/>
              <a:t>Azarfarin</a:t>
            </a:r>
            <a:r>
              <a:rPr lang="en-US" sz="2000" b="1" dirty="0" smtClean="0"/>
              <a:t> MD, FACC</a:t>
            </a:r>
          </a:p>
          <a:p>
            <a:pPr algn="ctr"/>
            <a:r>
              <a:rPr lang="en-US" sz="2000" b="1" dirty="0" smtClean="0"/>
              <a:t>Professor of Anesthesiology</a:t>
            </a:r>
          </a:p>
          <a:p>
            <a:pPr algn="ctr"/>
            <a:r>
              <a:rPr lang="en-US" sz="2000" b="1" dirty="0" smtClean="0"/>
              <a:t>Fellowship of Cardiac Anesthesia</a:t>
            </a:r>
          </a:p>
        </p:txBody>
      </p:sp>
    </p:spTree>
    <p:extLst>
      <p:ext uri="{BB962C8B-B14F-4D97-AF65-F5344CB8AC3E}">
        <p14:creationId xmlns:p14="http://schemas.microsoft.com/office/powerpoint/2010/main" val="2912701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3933" t="12601" r="14349" b="5767"/>
          <a:stretch/>
        </p:blipFill>
        <p:spPr>
          <a:xfrm>
            <a:off x="417785" y="-135282"/>
            <a:ext cx="11455028" cy="6731786"/>
          </a:xfrm>
          <a:prstGeom prst="rect">
            <a:avLst/>
          </a:prstGeom>
        </p:spPr>
      </p:pic>
      <p:sp>
        <p:nvSpPr>
          <p:cNvPr id="3" name="Oval 2"/>
          <p:cNvSpPr/>
          <p:nvPr/>
        </p:nvSpPr>
        <p:spPr>
          <a:xfrm>
            <a:off x="4267200" y="869950"/>
            <a:ext cx="2401453"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267200" y="3036506"/>
            <a:ext cx="2420322" cy="932769"/>
          </a:xfrm>
          <a:prstGeom prst="rect">
            <a:avLst/>
          </a:prstGeom>
        </p:spPr>
      </p:pic>
    </p:spTree>
    <p:extLst>
      <p:ext uri="{BB962C8B-B14F-4D97-AF65-F5344CB8AC3E}">
        <p14:creationId xmlns:p14="http://schemas.microsoft.com/office/powerpoint/2010/main" val="67704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during TEE</a:t>
            </a:r>
            <a:endParaRPr lang="en-US" dirty="0"/>
          </a:p>
        </p:txBody>
      </p:sp>
      <p:sp>
        <p:nvSpPr>
          <p:cNvPr id="3" name="Content Placeholder 2"/>
          <p:cNvSpPr>
            <a:spLocks noGrp="1"/>
          </p:cNvSpPr>
          <p:nvPr>
            <p:ph idx="1"/>
          </p:nvPr>
        </p:nvSpPr>
        <p:spPr>
          <a:xfrm>
            <a:off x="307731" y="2207847"/>
            <a:ext cx="11535508" cy="3416300"/>
          </a:xfrm>
        </p:spPr>
        <p:txBody>
          <a:bodyPr>
            <a:noAutofit/>
          </a:bodyPr>
          <a:lstStyle/>
          <a:p>
            <a:r>
              <a:rPr lang="en-US" sz="2400" b="1" dirty="0" smtClean="0"/>
              <a:t>continuous ECG </a:t>
            </a:r>
          </a:p>
          <a:p>
            <a:r>
              <a:rPr lang="en-US" sz="2400" b="1" dirty="0" smtClean="0"/>
              <a:t>non-invasive blood pressure measurement</a:t>
            </a:r>
          </a:p>
          <a:p>
            <a:r>
              <a:rPr lang="en-US" sz="2400" b="1" dirty="0" smtClean="0"/>
              <a:t>Continuous pulse oximetry monitoring </a:t>
            </a:r>
          </a:p>
          <a:p>
            <a:r>
              <a:rPr lang="en-US" sz="2400" b="1" dirty="0" smtClean="0"/>
              <a:t>pulse oximetry is partially </a:t>
            </a:r>
            <a:r>
              <a:rPr lang="en-US" sz="2400" b="1" dirty="0" smtClean="0">
                <a:solidFill>
                  <a:srgbClr val="FF0000"/>
                </a:solidFill>
              </a:rPr>
              <a:t>insensitive to the early stages of respiratory depression </a:t>
            </a:r>
            <a:r>
              <a:rPr lang="en-US" sz="2400" b="1" dirty="0" smtClean="0"/>
              <a:t>because major changes in arterial partial pressure of oxygen (in ranges higher than </a:t>
            </a:r>
            <a:r>
              <a:rPr lang="en-US" sz="2400" b="1" dirty="0" smtClean="0">
                <a:solidFill>
                  <a:srgbClr val="FF0000"/>
                </a:solidFill>
              </a:rPr>
              <a:t>60 mmHg</a:t>
            </a:r>
            <a:r>
              <a:rPr lang="en-US" sz="2400" b="1" dirty="0" smtClean="0"/>
              <a:t>) may happen with minimal change in oxygen saturation. This situation usually happen in patients getting supplemental oxygen. So, </a:t>
            </a:r>
            <a:r>
              <a:rPr lang="en-US" sz="2400" b="1" dirty="0" smtClean="0">
                <a:solidFill>
                  <a:srgbClr val="FF0000"/>
                </a:solidFill>
              </a:rPr>
              <a:t>observation of patient chest movement and ensuring of open airway during TEE procedure is mandatory. </a:t>
            </a:r>
          </a:p>
          <a:p>
            <a:r>
              <a:rPr lang="en-US" sz="2400" b="1" dirty="0" err="1" smtClean="0"/>
              <a:t>Capnography</a:t>
            </a:r>
            <a:endParaRPr lang="en-US" sz="2400" b="1" dirty="0"/>
          </a:p>
        </p:txBody>
      </p:sp>
    </p:spTree>
    <p:extLst>
      <p:ext uri="{BB962C8B-B14F-4D97-AF65-F5344CB8AC3E}">
        <p14:creationId xmlns:p14="http://schemas.microsoft.com/office/powerpoint/2010/main" val="1358828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C</a:t>
            </a:r>
            <a:r>
              <a:rPr lang="en-US" sz="4400" b="1" dirty="0" smtClean="0"/>
              <a:t>omplications: Two types </a:t>
            </a:r>
            <a:endParaRPr lang="en-US" sz="4400" b="1" dirty="0"/>
          </a:p>
        </p:txBody>
      </p:sp>
      <p:sp>
        <p:nvSpPr>
          <p:cNvPr id="3" name="Content Placeholder 2"/>
          <p:cNvSpPr>
            <a:spLocks noGrp="1"/>
          </p:cNvSpPr>
          <p:nvPr>
            <p:ph idx="1"/>
          </p:nvPr>
        </p:nvSpPr>
        <p:spPr>
          <a:xfrm>
            <a:off x="1154954" y="2603500"/>
            <a:ext cx="9659584" cy="3416300"/>
          </a:xfrm>
        </p:spPr>
        <p:txBody>
          <a:bodyPr>
            <a:noAutofit/>
          </a:bodyPr>
          <a:lstStyle/>
          <a:p>
            <a:r>
              <a:rPr lang="en-US" sz="2400" b="1" dirty="0" smtClean="0">
                <a:solidFill>
                  <a:srgbClr val="FF0000"/>
                </a:solidFill>
              </a:rPr>
              <a:t>First type is related to TEE itself </a:t>
            </a:r>
            <a:r>
              <a:rPr lang="en-US" sz="2400" b="1" dirty="0" smtClean="0"/>
              <a:t>including complications of the probe </a:t>
            </a:r>
            <a:r>
              <a:rPr lang="en-US" sz="2400" b="1" dirty="0" smtClean="0">
                <a:solidFill>
                  <a:srgbClr val="0070C0"/>
                </a:solidFill>
              </a:rPr>
              <a:t>insertion</a:t>
            </a:r>
            <a:r>
              <a:rPr lang="en-US" sz="2400" b="1" dirty="0" smtClean="0"/>
              <a:t> into mouth, pharynx and esophagus and local anatomic injuries to mucosa, spasm, </a:t>
            </a:r>
            <a:r>
              <a:rPr lang="en-US" sz="2400" b="1" dirty="0" smtClean="0">
                <a:solidFill>
                  <a:srgbClr val="FF0000"/>
                </a:solidFill>
              </a:rPr>
              <a:t>bleeding</a:t>
            </a:r>
            <a:r>
              <a:rPr lang="en-US" sz="2400" b="1" dirty="0" smtClean="0"/>
              <a:t> and/or perforation, and also general complications consisting of </a:t>
            </a:r>
            <a:r>
              <a:rPr lang="en-US" sz="2400" b="1" dirty="0" smtClean="0">
                <a:solidFill>
                  <a:srgbClr val="FF0000"/>
                </a:solidFill>
              </a:rPr>
              <a:t>arrhythmia, hypertension and heat failure</a:t>
            </a:r>
          </a:p>
          <a:p>
            <a:r>
              <a:rPr lang="en-US" sz="2400" b="1" dirty="0" smtClean="0"/>
              <a:t>Second type of complication during TEE is </a:t>
            </a:r>
            <a:r>
              <a:rPr lang="en-US" sz="2400" b="1" dirty="0" smtClean="0">
                <a:solidFill>
                  <a:srgbClr val="FF0000"/>
                </a:solidFill>
              </a:rPr>
              <a:t>associated to sedation.</a:t>
            </a:r>
            <a:r>
              <a:rPr lang="en-US" sz="2400" b="1" dirty="0" smtClean="0"/>
              <a:t> Complications following administration of sedative drugs can be categorized to </a:t>
            </a:r>
            <a:r>
              <a:rPr lang="en-US" sz="2400" b="1" dirty="0" smtClean="0">
                <a:solidFill>
                  <a:srgbClr val="FF0000"/>
                </a:solidFill>
              </a:rPr>
              <a:t>cardiovascular and respiratory</a:t>
            </a:r>
            <a:endParaRPr lang="en-US" sz="2400" b="1" dirty="0">
              <a:solidFill>
                <a:srgbClr val="FF0000"/>
              </a:solidFill>
            </a:endParaRPr>
          </a:p>
        </p:txBody>
      </p:sp>
    </p:spTree>
    <p:extLst>
      <p:ext uri="{BB962C8B-B14F-4D97-AF65-F5344CB8AC3E}">
        <p14:creationId xmlns:p14="http://schemas.microsoft.com/office/powerpoint/2010/main" val="1701394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9856" t="8466" r="11390" b="3517"/>
          <a:stretch/>
        </p:blipFill>
        <p:spPr>
          <a:xfrm>
            <a:off x="249065" y="3588"/>
            <a:ext cx="11673304" cy="6797036"/>
          </a:xfrm>
          <a:prstGeom prst="rect">
            <a:avLst/>
          </a:prstGeom>
        </p:spPr>
      </p:pic>
      <p:sp>
        <p:nvSpPr>
          <p:cNvPr id="5" name="Rectangle 4"/>
          <p:cNvSpPr/>
          <p:nvPr/>
        </p:nvSpPr>
        <p:spPr>
          <a:xfrm>
            <a:off x="2632461" y="26963"/>
            <a:ext cx="5806398" cy="461665"/>
          </a:xfrm>
          <a:prstGeom prst="rect">
            <a:avLst/>
          </a:prstGeom>
        </p:spPr>
        <p:txBody>
          <a:bodyPr wrap="none">
            <a:spAutoFit/>
          </a:bodyPr>
          <a:lstStyle/>
          <a:p>
            <a:r>
              <a:rPr lang="en-US" sz="2400" b="1" dirty="0">
                <a:solidFill>
                  <a:srgbClr val="FF0000"/>
                </a:solidFill>
              </a:rPr>
              <a:t>can j </a:t>
            </a:r>
            <a:r>
              <a:rPr lang="en-US" sz="2400" b="1" dirty="0" err="1">
                <a:solidFill>
                  <a:srgbClr val="FF0000"/>
                </a:solidFill>
              </a:rPr>
              <a:t>anesth</a:t>
            </a:r>
            <a:r>
              <a:rPr lang="en-US" sz="2400" b="1" dirty="0">
                <a:solidFill>
                  <a:srgbClr val="FF0000"/>
                </a:solidFill>
              </a:rPr>
              <a:t> 2008 / 55: 9 / pp 622–647</a:t>
            </a:r>
          </a:p>
        </p:txBody>
      </p:sp>
    </p:spTree>
    <p:extLst>
      <p:ext uri="{BB962C8B-B14F-4D97-AF65-F5344CB8AC3E}">
        <p14:creationId xmlns:p14="http://schemas.microsoft.com/office/powerpoint/2010/main" val="3212010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056" y="327390"/>
            <a:ext cx="11456377" cy="1325563"/>
          </a:xfrm>
        </p:spPr>
        <p:txBody>
          <a:bodyPr>
            <a:normAutofit fontScale="90000"/>
          </a:bodyPr>
          <a:lstStyle/>
          <a:p>
            <a:r>
              <a:rPr lang="en-US" b="1" dirty="0" smtClean="0"/>
              <a:t>List of complications reported with TEE and the incidence of these complications during diagnostic TEE </a:t>
            </a:r>
            <a:endParaRPr lang="en-US" b="1" dirty="0"/>
          </a:p>
        </p:txBody>
      </p:sp>
      <p:pic>
        <p:nvPicPr>
          <p:cNvPr id="4" name="Content Placeholder 3"/>
          <p:cNvPicPr>
            <a:picLocks noGrp="1" noChangeAspect="1"/>
          </p:cNvPicPr>
          <p:nvPr>
            <p:ph idx="1"/>
          </p:nvPr>
        </p:nvPicPr>
        <p:blipFill>
          <a:blip r:embed="rId2"/>
          <a:stretch>
            <a:fillRect/>
          </a:stretch>
        </p:blipFill>
        <p:spPr>
          <a:xfrm>
            <a:off x="181135" y="1652953"/>
            <a:ext cx="11956929" cy="5205047"/>
          </a:xfrm>
          <a:prstGeom prst="rect">
            <a:avLst/>
          </a:prstGeom>
        </p:spPr>
      </p:pic>
    </p:spTree>
    <p:extLst>
      <p:ext uri="{BB962C8B-B14F-4D97-AF65-F5344CB8AC3E}">
        <p14:creationId xmlns:p14="http://schemas.microsoft.com/office/powerpoint/2010/main" val="3670348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54" y="859368"/>
            <a:ext cx="11095892" cy="706964"/>
          </a:xfrm>
        </p:spPr>
        <p:txBody>
          <a:bodyPr/>
          <a:lstStyle/>
          <a:p>
            <a:r>
              <a:rPr lang="en-US" sz="2800" b="1" dirty="0"/>
              <a:t>The Safety of Intraoperative </a:t>
            </a:r>
            <a:r>
              <a:rPr lang="en-US" sz="2800" b="1" dirty="0" err="1"/>
              <a:t>Transesophageal</a:t>
            </a:r>
            <a:r>
              <a:rPr lang="en-US" sz="2800" b="1" dirty="0"/>
              <a:t> </a:t>
            </a:r>
            <a:r>
              <a:rPr lang="en-US" sz="2800" b="1" dirty="0" smtClean="0"/>
              <a:t>echocardiography</a:t>
            </a:r>
            <a:r>
              <a:rPr lang="en-US" sz="2800" b="1" dirty="0"/>
              <a:t>: A Case Series of 7200 Cardiac Surgical </a:t>
            </a:r>
            <a:r>
              <a:rPr lang="en-US" sz="2800" b="1" dirty="0" smtClean="0"/>
              <a:t>Patients. </a:t>
            </a:r>
            <a:r>
              <a:rPr lang="en-US" sz="2000" dirty="0" err="1" smtClean="0"/>
              <a:t>Kallmeyer</a:t>
            </a:r>
            <a:r>
              <a:rPr lang="en-US" sz="2000" dirty="0"/>
              <a:t>, Ian </a:t>
            </a:r>
            <a:r>
              <a:rPr lang="en-US" sz="2000" dirty="0" smtClean="0"/>
              <a:t>J et al. Anesthesia </a:t>
            </a:r>
            <a:r>
              <a:rPr lang="en-US" sz="2000" dirty="0"/>
              <a:t>&amp; Analgesia: </a:t>
            </a:r>
            <a:r>
              <a:rPr lang="en-US" sz="2000" dirty="0" smtClean="0"/>
              <a:t>2001  92(5):1126–1130</a:t>
            </a:r>
            <a:endParaRPr lang="en-US" sz="2000" dirty="0"/>
          </a:p>
        </p:txBody>
      </p:sp>
      <p:sp>
        <p:nvSpPr>
          <p:cNvPr id="3" name="Content Placeholder 2"/>
          <p:cNvSpPr>
            <a:spLocks noGrp="1"/>
          </p:cNvSpPr>
          <p:nvPr>
            <p:ph idx="1"/>
          </p:nvPr>
        </p:nvSpPr>
        <p:spPr>
          <a:xfrm>
            <a:off x="193431" y="2234223"/>
            <a:ext cx="11772900" cy="3416300"/>
          </a:xfrm>
        </p:spPr>
        <p:txBody>
          <a:bodyPr>
            <a:noAutofit/>
          </a:bodyPr>
          <a:lstStyle/>
          <a:p>
            <a:r>
              <a:rPr lang="en-US" b="1" dirty="0" smtClean="0"/>
              <a:t>We </a:t>
            </a:r>
            <a:r>
              <a:rPr lang="en-US" b="1" dirty="0"/>
              <a:t>report the incidence of intraoperative TEE-associated complications in a single-center series of </a:t>
            </a:r>
            <a:r>
              <a:rPr lang="en-US" b="1" dirty="0">
                <a:solidFill>
                  <a:srgbClr val="FF0000"/>
                </a:solidFill>
              </a:rPr>
              <a:t>7200 adult </a:t>
            </a:r>
            <a:r>
              <a:rPr lang="en-US" b="1" dirty="0"/>
              <a:t>cardiac surgical patients. </a:t>
            </a:r>
            <a:endParaRPr lang="en-US" b="1" dirty="0" smtClean="0"/>
          </a:p>
          <a:p>
            <a:r>
              <a:rPr lang="en-US" b="1" dirty="0" smtClean="0"/>
              <a:t>The </a:t>
            </a:r>
            <a:r>
              <a:rPr lang="en-US" b="1" dirty="0"/>
              <a:t>overall incidences of TEE-associated </a:t>
            </a:r>
            <a:r>
              <a:rPr lang="en-US" b="1" dirty="0">
                <a:solidFill>
                  <a:srgbClr val="FF0000"/>
                </a:solidFill>
              </a:rPr>
              <a:t>morbidity and mortality in the study population were 0.2% and 0%, respectively.</a:t>
            </a:r>
            <a:r>
              <a:rPr lang="en-US" b="1" dirty="0"/>
              <a:t> </a:t>
            </a:r>
            <a:endParaRPr lang="en-US" b="1" dirty="0" smtClean="0"/>
          </a:p>
          <a:p>
            <a:r>
              <a:rPr lang="en-US" b="1" dirty="0" smtClean="0"/>
              <a:t>The </a:t>
            </a:r>
            <a:r>
              <a:rPr lang="en-US" b="1" dirty="0"/>
              <a:t>most common TEE-associated complication was severe </a:t>
            </a:r>
            <a:r>
              <a:rPr lang="en-US" b="1" dirty="0">
                <a:solidFill>
                  <a:srgbClr val="0070C0"/>
                </a:solidFill>
              </a:rPr>
              <a:t>odynophagia, which occurred in 0.1% </a:t>
            </a:r>
            <a:r>
              <a:rPr lang="en-US" b="1" dirty="0"/>
              <a:t>of the study population. Other complications included </a:t>
            </a:r>
            <a:r>
              <a:rPr lang="en-US" b="1" dirty="0">
                <a:solidFill>
                  <a:srgbClr val="FF0000"/>
                </a:solidFill>
              </a:rPr>
              <a:t>dental injury (0.03%), </a:t>
            </a:r>
            <a:r>
              <a:rPr lang="en-US" b="1" dirty="0">
                <a:solidFill>
                  <a:srgbClr val="0070C0"/>
                </a:solidFill>
              </a:rPr>
              <a:t>endotracheal tube </a:t>
            </a:r>
            <a:r>
              <a:rPr lang="en-US" b="1" dirty="0" err="1">
                <a:solidFill>
                  <a:srgbClr val="0070C0"/>
                </a:solidFill>
              </a:rPr>
              <a:t>malpositioning</a:t>
            </a:r>
            <a:r>
              <a:rPr lang="en-US" b="1" dirty="0">
                <a:solidFill>
                  <a:srgbClr val="0070C0"/>
                </a:solidFill>
              </a:rPr>
              <a:t> (0.03%), </a:t>
            </a:r>
            <a:r>
              <a:rPr lang="en-US" b="1" dirty="0">
                <a:solidFill>
                  <a:srgbClr val="7B2105"/>
                </a:solidFill>
              </a:rPr>
              <a:t>upper gastrointestinal hemorrhage (0.03%), </a:t>
            </a:r>
            <a:r>
              <a:rPr lang="en-US" b="1" dirty="0"/>
              <a:t>and </a:t>
            </a:r>
            <a:r>
              <a:rPr lang="en-US" b="1" dirty="0">
                <a:solidFill>
                  <a:srgbClr val="FF0000"/>
                </a:solidFill>
              </a:rPr>
              <a:t>esophageal perforation (0.01%). </a:t>
            </a:r>
            <a:r>
              <a:rPr lang="en-US" b="1" dirty="0"/>
              <a:t>TEE probe insertion was </a:t>
            </a:r>
            <a:r>
              <a:rPr lang="en-US" b="1" dirty="0">
                <a:solidFill>
                  <a:srgbClr val="00B050"/>
                </a:solidFill>
              </a:rPr>
              <a:t>unsuccessful or contraindicated in 0.18% and 0.5% </a:t>
            </a:r>
            <a:r>
              <a:rPr lang="en-US" b="1" dirty="0"/>
              <a:t>of the study population, respectively. </a:t>
            </a:r>
            <a:endParaRPr lang="en-US" b="1" dirty="0" smtClean="0"/>
          </a:p>
          <a:p>
            <a:r>
              <a:rPr lang="en-US" b="1" dirty="0" smtClean="0"/>
              <a:t>These </a:t>
            </a:r>
            <a:r>
              <a:rPr lang="en-US" b="1" dirty="0"/>
              <a:t>data suggest that intraoperative TEE is a relatively safe diagnostic monitor for the management of cardiac surgical patients.</a:t>
            </a:r>
          </a:p>
        </p:txBody>
      </p:sp>
    </p:spTree>
    <p:extLst>
      <p:ext uri="{BB962C8B-B14F-4D97-AF65-F5344CB8AC3E}">
        <p14:creationId xmlns:p14="http://schemas.microsoft.com/office/powerpoint/2010/main" val="2917548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Cardio-respiratory depression</a:t>
            </a:r>
            <a:endParaRPr lang="en-US" sz="4000" b="1" dirty="0"/>
          </a:p>
        </p:txBody>
      </p:sp>
      <p:sp>
        <p:nvSpPr>
          <p:cNvPr id="3" name="Content Placeholder 2"/>
          <p:cNvSpPr>
            <a:spLocks noGrp="1"/>
          </p:cNvSpPr>
          <p:nvPr>
            <p:ph idx="1"/>
          </p:nvPr>
        </p:nvSpPr>
        <p:spPr>
          <a:xfrm>
            <a:off x="527538" y="2603500"/>
            <a:ext cx="10454054" cy="3416300"/>
          </a:xfrm>
        </p:spPr>
        <p:txBody>
          <a:bodyPr>
            <a:normAutofit lnSpcReduction="10000"/>
          </a:bodyPr>
          <a:lstStyle/>
          <a:p>
            <a:r>
              <a:rPr lang="en-US" sz="2400" b="1" dirty="0" smtClean="0"/>
              <a:t>Hypotension (SBP&lt;90 mmHg); Hypovolemia due to NPO state is the major </a:t>
            </a:r>
            <a:r>
              <a:rPr lang="en-US" sz="2400" b="1" dirty="0" smtClean="0"/>
              <a:t>cause! </a:t>
            </a:r>
            <a:r>
              <a:rPr lang="en-US" sz="2400" b="1" dirty="0" smtClean="0">
                <a:solidFill>
                  <a:srgbClr val="C00000"/>
                </a:solidFill>
              </a:rPr>
              <a:t>Don’t forget volume replacement</a:t>
            </a:r>
            <a:r>
              <a:rPr lang="en-US" sz="2400" b="1" dirty="0" smtClean="0"/>
              <a:t>.</a:t>
            </a:r>
            <a:endParaRPr lang="en-US" sz="2400" b="1" dirty="0" smtClean="0"/>
          </a:p>
          <a:p>
            <a:r>
              <a:rPr lang="en-US" sz="2400" b="1" dirty="0" smtClean="0"/>
              <a:t>Hypertension (SBP&gt; 140 mmHg); Inadequate sedation, Not let enough time to reach sedative drugs to </a:t>
            </a:r>
            <a:r>
              <a:rPr lang="en-US" sz="2400" b="1" dirty="0" smtClean="0">
                <a:solidFill>
                  <a:srgbClr val="FF0000"/>
                </a:solidFill>
              </a:rPr>
              <a:t>max effect (3 min)</a:t>
            </a:r>
            <a:r>
              <a:rPr lang="en-US" sz="2400" b="1" dirty="0" smtClean="0"/>
              <a:t>.</a:t>
            </a:r>
          </a:p>
          <a:p>
            <a:r>
              <a:rPr lang="en-US" sz="2400" b="1" dirty="0" smtClean="0"/>
              <a:t>Bradycardia (HR&lt;60, HR&lt; 50 with tacking </a:t>
            </a:r>
            <a:r>
              <a:rPr lang="en-US" sz="2400" b="1" dirty="0" smtClean="0"/>
              <a:t>beta-blocker</a:t>
            </a:r>
            <a:r>
              <a:rPr lang="en-US" sz="2400" b="1" dirty="0" smtClean="0"/>
              <a:t>)</a:t>
            </a:r>
          </a:p>
          <a:p>
            <a:r>
              <a:rPr lang="en-US" sz="2400" b="1" dirty="0" smtClean="0"/>
              <a:t>Respiratory depression (RR&lt; 8 breath/min); May preserve PaO2&gt;90% with supplemental oxygen, but cause HYPERCAPNIA!</a:t>
            </a:r>
          </a:p>
          <a:p>
            <a:r>
              <a:rPr lang="en-US" sz="2400" b="1" dirty="0" smtClean="0"/>
              <a:t>Hypoxemia (PaO2&lt;90%).</a:t>
            </a:r>
            <a:endParaRPr lang="en-US" sz="2400" b="1" dirty="0"/>
          </a:p>
        </p:txBody>
      </p:sp>
    </p:spTree>
    <p:extLst>
      <p:ext uri="{BB962C8B-B14F-4D97-AF65-F5344CB8AC3E}">
        <p14:creationId xmlns:p14="http://schemas.microsoft.com/office/powerpoint/2010/main" val="4201538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Fasting and volume depletion!</a:t>
            </a:r>
            <a:endParaRPr lang="en-US" sz="4400" b="1" dirty="0"/>
          </a:p>
        </p:txBody>
      </p:sp>
      <p:sp>
        <p:nvSpPr>
          <p:cNvPr id="3" name="Content Placeholder 2"/>
          <p:cNvSpPr>
            <a:spLocks noGrp="1"/>
          </p:cNvSpPr>
          <p:nvPr>
            <p:ph idx="1"/>
          </p:nvPr>
        </p:nvSpPr>
        <p:spPr>
          <a:xfrm>
            <a:off x="96715" y="2278185"/>
            <a:ext cx="12095285" cy="3416300"/>
          </a:xfrm>
        </p:spPr>
        <p:txBody>
          <a:bodyPr>
            <a:noAutofit/>
          </a:bodyPr>
          <a:lstStyle/>
          <a:p>
            <a:r>
              <a:rPr lang="en-US" sz="2400" b="1" dirty="0" smtClean="0"/>
              <a:t>Regarding the fasting of patients before TEE exam and some degree of intravascular volume depletion, after injecting of sedative agent(s) the patient’s systemic blood pressure usually drops. </a:t>
            </a:r>
          </a:p>
          <a:p>
            <a:r>
              <a:rPr lang="en-US" sz="2400" b="1" dirty="0" smtClean="0"/>
              <a:t>If intravascular hypovolemia is significant, even </a:t>
            </a:r>
            <a:r>
              <a:rPr lang="en-US" sz="2400" b="1" dirty="0" smtClean="0">
                <a:solidFill>
                  <a:srgbClr val="FF0000"/>
                </a:solidFill>
              </a:rPr>
              <a:t>minimal doses of sedative drugs could lead to severe hypotension </a:t>
            </a:r>
            <a:r>
              <a:rPr lang="en-US" sz="2400" b="1" dirty="0" smtClean="0"/>
              <a:t>by blocking sympathetic tone and vasodilation. </a:t>
            </a:r>
          </a:p>
          <a:p>
            <a:r>
              <a:rPr lang="en-US" sz="2000" b="1" dirty="0" smtClean="0"/>
              <a:t>Thus, it is recommended to place a peripheral vein access and </a:t>
            </a:r>
            <a:r>
              <a:rPr lang="en-US" sz="2000" b="1" dirty="0" smtClean="0">
                <a:solidFill>
                  <a:srgbClr val="FF0000"/>
                </a:solidFill>
              </a:rPr>
              <a:t>infuse 200-300 </a:t>
            </a:r>
            <a:r>
              <a:rPr lang="en-US" sz="2000" b="1" dirty="0" smtClean="0"/>
              <a:t>ml normal saline, Ringer’s or 1/3-2/3 (DW5%-normal saline) intravenous solutions to the patient before administration of sedative and beginning the exam. </a:t>
            </a:r>
          </a:p>
          <a:p>
            <a:r>
              <a:rPr lang="en-US" sz="2000" b="1" dirty="0" smtClean="0">
                <a:solidFill>
                  <a:srgbClr val="0070C0"/>
                </a:solidFill>
              </a:rPr>
              <a:t>By volume replacement and titration of hypnotic and/or analgesic drugs occurrence of hypotension can be minimized even in patients with LV systolic dysfunction. </a:t>
            </a:r>
            <a:endParaRPr lang="en-US" sz="2000" b="1" dirty="0">
              <a:solidFill>
                <a:srgbClr val="0070C0"/>
              </a:solidFill>
            </a:endParaRPr>
          </a:p>
        </p:txBody>
      </p:sp>
    </p:spTree>
    <p:extLst>
      <p:ext uri="{BB962C8B-B14F-4D97-AF65-F5344CB8AC3E}">
        <p14:creationId xmlns:p14="http://schemas.microsoft.com/office/powerpoint/2010/main" val="1569498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Side effects of sedative drugs (2):</a:t>
            </a:r>
            <a:endParaRPr lang="en-US" sz="4000" b="1" dirty="0"/>
          </a:p>
        </p:txBody>
      </p:sp>
      <p:sp>
        <p:nvSpPr>
          <p:cNvPr id="3" name="Content Placeholder 2"/>
          <p:cNvSpPr>
            <a:spLocks noGrp="1"/>
          </p:cNvSpPr>
          <p:nvPr>
            <p:ph idx="1"/>
          </p:nvPr>
        </p:nvSpPr>
        <p:spPr>
          <a:xfrm>
            <a:off x="246186" y="2269393"/>
            <a:ext cx="11605846" cy="3416300"/>
          </a:xfrm>
        </p:spPr>
        <p:txBody>
          <a:bodyPr>
            <a:noAutofit/>
          </a:bodyPr>
          <a:lstStyle/>
          <a:p>
            <a:r>
              <a:rPr lang="en-US" sz="2400" b="1" dirty="0" smtClean="0"/>
              <a:t>Among sedative drugs </a:t>
            </a:r>
            <a:r>
              <a:rPr lang="en-US" sz="2400" b="1" dirty="0" err="1" smtClean="0">
                <a:solidFill>
                  <a:srgbClr val="FF0000"/>
                </a:solidFill>
              </a:rPr>
              <a:t>Propofol</a:t>
            </a:r>
            <a:r>
              <a:rPr lang="en-US" sz="2400" b="1" dirty="0" smtClean="0">
                <a:solidFill>
                  <a:srgbClr val="FF0000"/>
                </a:solidFill>
              </a:rPr>
              <a:t> has stronger hypotensive effect </a:t>
            </a:r>
            <a:r>
              <a:rPr lang="en-US" sz="2400" b="1" dirty="0" smtClean="0"/>
              <a:t>followed by midazolam (especially in combination with opioids). </a:t>
            </a:r>
          </a:p>
          <a:p>
            <a:r>
              <a:rPr lang="en-US" sz="2400" b="1" dirty="0" smtClean="0"/>
              <a:t>New sedative drug </a:t>
            </a:r>
            <a:r>
              <a:rPr lang="en-US" sz="2400" b="1" dirty="0" err="1" smtClean="0">
                <a:solidFill>
                  <a:srgbClr val="FF0000"/>
                </a:solidFill>
              </a:rPr>
              <a:t>Dexmedetomidine</a:t>
            </a:r>
            <a:r>
              <a:rPr lang="en-US" sz="2400" b="1" dirty="0" smtClean="0">
                <a:solidFill>
                  <a:srgbClr val="FF0000"/>
                </a:solidFill>
              </a:rPr>
              <a:t> has minimal adverse hemodynamic effects</a:t>
            </a:r>
            <a:r>
              <a:rPr lang="en-US" sz="2400" b="1" dirty="0" smtClean="0"/>
              <a:t> either hypotension or bradycardia.</a:t>
            </a:r>
          </a:p>
          <a:p>
            <a:r>
              <a:rPr lang="en-US" sz="2400" b="1" dirty="0" smtClean="0">
                <a:solidFill>
                  <a:srgbClr val="00B0F0"/>
                </a:solidFill>
              </a:rPr>
              <a:t>Ketamine via modest sympathetic nervous system stimulation </a:t>
            </a:r>
            <a:r>
              <a:rPr lang="en-US" sz="2400" b="1" dirty="0" smtClean="0"/>
              <a:t>leads to minimal rise in blood pressure and heart rate, but due to some unwanted effects including psychological reactions, agitation, confusion, or hallucinations in adults usually is not first choice in TEE.</a:t>
            </a:r>
          </a:p>
          <a:p>
            <a:r>
              <a:rPr lang="en-US" sz="2400" b="1" dirty="0" smtClean="0"/>
              <a:t> Some sedative drugs especially </a:t>
            </a:r>
            <a:r>
              <a:rPr lang="en-US" sz="2400" b="1" dirty="0" smtClean="0">
                <a:solidFill>
                  <a:srgbClr val="00B0F0"/>
                </a:solidFill>
              </a:rPr>
              <a:t>opioids can cause bradycardia </a:t>
            </a:r>
            <a:r>
              <a:rPr lang="en-US" sz="2400" b="1" dirty="0" smtClean="0"/>
              <a:t>that in patients taking beta-blockers or calcium channel blockers may be severe and dangerous.</a:t>
            </a:r>
            <a:endParaRPr lang="en-US" sz="2400" b="1" dirty="0"/>
          </a:p>
        </p:txBody>
      </p:sp>
    </p:spTree>
    <p:extLst>
      <p:ext uri="{BB962C8B-B14F-4D97-AF65-F5344CB8AC3E}">
        <p14:creationId xmlns:p14="http://schemas.microsoft.com/office/powerpoint/2010/main" val="3275231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469" y="859368"/>
            <a:ext cx="8761413" cy="706964"/>
          </a:xfrm>
        </p:spPr>
        <p:txBody>
          <a:bodyPr/>
          <a:lstStyle/>
          <a:p>
            <a:r>
              <a:rPr lang="en-US" sz="4400" b="1" dirty="0" smtClean="0"/>
              <a:t>Key points:</a:t>
            </a:r>
            <a:endParaRPr lang="en-US" sz="4400" b="1" dirty="0"/>
          </a:p>
        </p:txBody>
      </p:sp>
      <p:sp>
        <p:nvSpPr>
          <p:cNvPr id="3" name="Content Placeholder 2"/>
          <p:cNvSpPr>
            <a:spLocks noGrp="1"/>
          </p:cNvSpPr>
          <p:nvPr>
            <p:ph idx="1"/>
          </p:nvPr>
        </p:nvSpPr>
        <p:spPr>
          <a:xfrm>
            <a:off x="501162" y="2603500"/>
            <a:ext cx="11175023" cy="3416300"/>
          </a:xfrm>
        </p:spPr>
        <p:txBody>
          <a:bodyPr>
            <a:noAutofit/>
          </a:bodyPr>
          <a:lstStyle/>
          <a:p>
            <a:pPr marL="514350" indent="-514350">
              <a:buFont typeface="+mj-lt"/>
              <a:buAutoNum type="arabicPeriod"/>
            </a:pPr>
            <a:r>
              <a:rPr lang="en-US" sz="2400" b="1" dirty="0" smtClean="0"/>
              <a:t>Sedation providers (either anesthesiologist or </a:t>
            </a:r>
            <a:r>
              <a:rPr lang="en-US" sz="2400" b="1" dirty="0" err="1" smtClean="0"/>
              <a:t>echocardiologist</a:t>
            </a:r>
            <a:r>
              <a:rPr lang="en-US" sz="2400" b="1" dirty="0" smtClean="0"/>
              <a:t>) must have a </a:t>
            </a:r>
            <a:r>
              <a:rPr lang="en-US" sz="2400" b="1" dirty="0" smtClean="0">
                <a:solidFill>
                  <a:srgbClr val="FF0000"/>
                </a:solidFill>
              </a:rPr>
              <a:t>comprehensive knowledge of drugs </a:t>
            </a:r>
            <a:r>
              <a:rPr lang="en-US" sz="2400" b="1" dirty="0" smtClean="0"/>
              <a:t>used for sedation during TEE and the </a:t>
            </a:r>
            <a:r>
              <a:rPr lang="en-US" sz="2400" b="1" dirty="0" smtClean="0">
                <a:solidFill>
                  <a:srgbClr val="FF0000"/>
                </a:solidFill>
              </a:rPr>
              <a:t>skills essential for the diagnosis and management of cardiopulmonary complications</a:t>
            </a:r>
            <a:r>
              <a:rPr lang="en-US" sz="2400" b="1" dirty="0" smtClean="0"/>
              <a:t>.</a:t>
            </a:r>
          </a:p>
          <a:p>
            <a:pPr marL="514350" indent="-514350">
              <a:buFont typeface="+mj-lt"/>
              <a:buAutoNum type="arabicPeriod"/>
            </a:pPr>
            <a:r>
              <a:rPr lang="en-US" sz="2400" b="1" dirty="0" smtClean="0"/>
              <a:t> Non-invasive blood pressure, ECG and pulse oximetry monitoring are supplementary tools and could </a:t>
            </a:r>
            <a:r>
              <a:rPr lang="en-US" sz="2400" b="1" dirty="0" smtClean="0">
                <a:solidFill>
                  <a:srgbClr val="00B0F0"/>
                </a:solidFill>
              </a:rPr>
              <a:t>not replace clinical examination and observation </a:t>
            </a:r>
            <a:r>
              <a:rPr lang="en-US" sz="2400" b="1" dirty="0" smtClean="0"/>
              <a:t>of the patient thorough the TEE procedure with sedation.</a:t>
            </a:r>
          </a:p>
          <a:p>
            <a:endParaRPr lang="en-US" sz="2400" b="1" dirty="0"/>
          </a:p>
        </p:txBody>
      </p:sp>
    </p:spTree>
    <p:extLst>
      <p:ext uri="{BB962C8B-B14F-4D97-AF65-F5344CB8AC3E}">
        <p14:creationId xmlns:p14="http://schemas.microsoft.com/office/powerpoint/2010/main" val="772826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10160746" cy="706964"/>
          </a:xfrm>
        </p:spPr>
        <p:txBody>
          <a:bodyPr/>
          <a:lstStyle/>
          <a:p>
            <a:r>
              <a:rPr lang="en-US" b="1" dirty="0" smtClean="0"/>
              <a:t>Moderate Sedation/Analgesia: Definition</a:t>
            </a:r>
            <a:endParaRPr lang="en-US" b="1" dirty="0"/>
          </a:p>
        </p:txBody>
      </p:sp>
      <p:sp>
        <p:nvSpPr>
          <p:cNvPr id="3" name="Content Placeholder 2"/>
          <p:cNvSpPr>
            <a:spLocks noGrp="1"/>
          </p:cNvSpPr>
          <p:nvPr>
            <p:ph idx="1"/>
          </p:nvPr>
        </p:nvSpPr>
        <p:spPr>
          <a:xfrm>
            <a:off x="650632" y="2435469"/>
            <a:ext cx="10278206" cy="3584331"/>
          </a:xfrm>
        </p:spPr>
        <p:txBody>
          <a:bodyPr>
            <a:noAutofit/>
          </a:bodyPr>
          <a:lstStyle/>
          <a:p>
            <a:r>
              <a:rPr lang="en-US" sz="2400" b="1" dirty="0"/>
              <a:t>C</a:t>
            </a:r>
            <a:r>
              <a:rPr lang="en-US" sz="2400" b="1" dirty="0" smtClean="0"/>
              <a:t>ooperative state, improves </a:t>
            </a:r>
            <a:r>
              <a:rPr lang="en-US" sz="2400" b="1" dirty="0" smtClean="0"/>
              <a:t>cardiologist’s and patient’s </a:t>
            </a:r>
            <a:r>
              <a:rPr lang="en-US" sz="2400" b="1" dirty="0" smtClean="0"/>
              <a:t>satisfaction and </a:t>
            </a:r>
            <a:r>
              <a:rPr lang="en-US" sz="2400" b="1" u="sng" dirty="0" smtClean="0"/>
              <a:t>improves the outcome </a:t>
            </a:r>
            <a:r>
              <a:rPr lang="en-US" sz="2400" b="1" dirty="0" smtClean="0"/>
              <a:t>of the procedure.</a:t>
            </a:r>
          </a:p>
          <a:p>
            <a:r>
              <a:rPr lang="en-US" sz="2400" b="1" dirty="0" smtClean="0"/>
              <a:t>According to the American Society of Anesthesiologists (ASA) statement (2): “</a:t>
            </a:r>
            <a:r>
              <a:rPr lang="en-US" sz="2400" b="1" dirty="0" smtClean="0">
                <a:solidFill>
                  <a:srgbClr val="FFC000"/>
                </a:solidFill>
              </a:rPr>
              <a:t>Moderate Sedation/Analgesia (“Conscious Sedation</a:t>
            </a:r>
            <a:r>
              <a:rPr lang="en-US" sz="2400" b="1" dirty="0" smtClean="0"/>
              <a:t>”) is a drug-induced </a:t>
            </a:r>
            <a:r>
              <a:rPr lang="en-US" sz="2400" b="1" dirty="0" smtClean="0">
                <a:solidFill>
                  <a:srgbClr val="FF0000"/>
                </a:solidFill>
              </a:rPr>
              <a:t>depression of consciousness </a:t>
            </a:r>
            <a:r>
              <a:rPr lang="en-US" sz="2400" b="1" dirty="0" smtClean="0"/>
              <a:t>during which patients </a:t>
            </a:r>
            <a:r>
              <a:rPr lang="en-US" sz="2400" b="1" dirty="0" smtClean="0">
                <a:solidFill>
                  <a:srgbClr val="0070C0"/>
                </a:solidFill>
              </a:rPr>
              <a:t>respond purposefully to </a:t>
            </a:r>
            <a:r>
              <a:rPr lang="en-US" sz="2400" b="1" u="sng" dirty="0" smtClean="0">
                <a:solidFill>
                  <a:srgbClr val="0070C0"/>
                </a:solidFill>
              </a:rPr>
              <a:t>verbal</a:t>
            </a:r>
            <a:r>
              <a:rPr lang="en-US" sz="2400" b="1" dirty="0" smtClean="0">
                <a:solidFill>
                  <a:srgbClr val="0070C0"/>
                </a:solidFill>
              </a:rPr>
              <a:t> commands</a:t>
            </a:r>
            <a:r>
              <a:rPr lang="en-US" sz="2400" b="1" dirty="0" smtClean="0"/>
              <a:t>, either alone or accompanied by light tactile stimulation. No interventions are required to maintain a patent </a:t>
            </a:r>
            <a:r>
              <a:rPr lang="en-US" sz="2400" b="1" dirty="0" smtClean="0">
                <a:solidFill>
                  <a:srgbClr val="00B050"/>
                </a:solidFill>
              </a:rPr>
              <a:t>airway</a:t>
            </a:r>
            <a:r>
              <a:rPr lang="en-US" sz="2400" b="1" dirty="0" smtClean="0"/>
              <a:t>, and spontaneous </a:t>
            </a:r>
            <a:r>
              <a:rPr lang="en-US" sz="2400" b="1" dirty="0" smtClean="0">
                <a:solidFill>
                  <a:srgbClr val="00B050"/>
                </a:solidFill>
              </a:rPr>
              <a:t>ventilation</a:t>
            </a:r>
            <a:r>
              <a:rPr lang="en-US" sz="2400" b="1" dirty="0" smtClean="0"/>
              <a:t> is adequate. </a:t>
            </a:r>
            <a:r>
              <a:rPr lang="en-US" sz="2400" b="1" dirty="0" smtClean="0">
                <a:solidFill>
                  <a:srgbClr val="00B050"/>
                </a:solidFill>
              </a:rPr>
              <a:t>Cardiovascular function </a:t>
            </a:r>
            <a:r>
              <a:rPr lang="en-US" sz="2400" b="1" dirty="0" smtClean="0"/>
              <a:t>is usually maintained.” </a:t>
            </a:r>
            <a:endParaRPr lang="en-US" sz="2400" b="1" dirty="0"/>
          </a:p>
        </p:txBody>
      </p:sp>
    </p:spTree>
    <p:extLst>
      <p:ext uri="{BB962C8B-B14F-4D97-AF65-F5344CB8AC3E}">
        <p14:creationId xmlns:p14="http://schemas.microsoft.com/office/powerpoint/2010/main" val="2853312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22031" y="-17756"/>
            <a:ext cx="11324492" cy="7486992"/>
          </a:xfrm>
          <a:prstGeom prst="rect">
            <a:avLst/>
          </a:prstGeom>
        </p:spPr>
      </p:pic>
    </p:spTree>
    <p:extLst>
      <p:ext uri="{BB962C8B-B14F-4D97-AF65-F5344CB8AC3E}">
        <p14:creationId xmlns:p14="http://schemas.microsoft.com/office/powerpoint/2010/main" val="3019959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Deep Sedation/Analgesia: Definition</a:t>
            </a:r>
            <a:endParaRPr lang="en-US" b="1" dirty="0"/>
          </a:p>
        </p:txBody>
      </p:sp>
      <p:sp>
        <p:nvSpPr>
          <p:cNvPr id="3" name="Content Placeholder 2"/>
          <p:cNvSpPr>
            <a:spLocks noGrp="1"/>
          </p:cNvSpPr>
          <p:nvPr>
            <p:ph idx="1"/>
          </p:nvPr>
        </p:nvSpPr>
        <p:spPr>
          <a:xfrm>
            <a:off x="1154954" y="2603500"/>
            <a:ext cx="9879392" cy="3416300"/>
          </a:xfrm>
        </p:spPr>
        <p:txBody>
          <a:bodyPr>
            <a:normAutofit/>
          </a:bodyPr>
          <a:lstStyle/>
          <a:p>
            <a:r>
              <a:rPr lang="en-US" sz="2400" b="1" dirty="0" smtClean="0"/>
              <a:t>“</a:t>
            </a:r>
            <a:r>
              <a:rPr lang="en-US" sz="2400" b="1" dirty="0" smtClean="0">
                <a:solidFill>
                  <a:srgbClr val="FFC000"/>
                </a:solidFill>
              </a:rPr>
              <a:t>Deep Sedation/Analgesia is </a:t>
            </a:r>
            <a:r>
              <a:rPr lang="en-US" sz="2400" b="1" dirty="0" smtClean="0"/>
              <a:t>a drug-induced depression of consciousness during which patients </a:t>
            </a:r>
            <a:r>
              <a:rPr lang="en-US" sz="2400" b="1" dirty="0" smtClean="0">
                <a:solidFill>
                  <a:srgbClr val="FF0000"/>
                </a:solidFill>
              </a:rPr>
              <a:t>cannot be easily </a:t>
            </a:r>
            <a:r>
              <a:rPr lang="en-US" sz="2400" b="1" dirty="0" smtClean="0"/>
              <a:t>aroused but </a:t>
            </a:r>
            <a:r>
              <a:rPr lang="en-US" sz="2400" b="1" dirty="0" smtClean="0">
                <a:solidFill>
                  <a:srgbClr val="FF0000"/>
                </a:solidFill>
              </a:rPr>
              <a:t>respond purposefully following repeated or painful stimulation</a:t>
            </a:r>
            <a:r>
              <a:rPr lang="en-US" sz="2400" b="1" dirty="0" smtClean="0"/>
              <a:t>. The ability to independently maintain </a:t>
            </a:r>
            <a:r>
              <a:rPr lang="en-US" sz="2400" b="1" dirty="0" err="1" smtClean="0">
                <a:solidFill>
                  <a:srgbClr val="0070C0"/>
                </a:solidFill>
              </a:rPr>
              <a:t>ventilatory</a:t>
            </a:r>
            <a:r>
              <a:rPr lang="en-US" sz="2400" b="1" dirty="0" smtClean="0">
                <a:solidFill>
                  <a:srgbClr val="0070C0"/>
                </a:solidFill>
              </a:rPr>
              <a:t> function may be impaired</a:t>
            </a:r>
            <a:r>
              <a:rPr lang="en-US" sz="2400" b="1" dirty="0" smtClean="0"/>
              <a:t>. Patients may </a:t>
            </a:r>
            <a:r>
              <a:rPr lang="en-US" sz="2400" b="1" dirty="0" smtClean="0">
                <a:solidFill>
                  <a:srgbClr val="7030A0"/>
                </a:solidFill>
              </a:rPr>
              <a:t>require assistance in maintaining a patent airway</a:t>
            </a:r>
            <a:r>
              <a:rPr lang="en-US" sz="2400" b="1" dirty="0" smtClean="0"/>
              <a:t>, and spontaneous ventilation may be </a:t>
            </a:r>
            <a:r>
              <a:rPr lang="en-US" sz="2400" b="1" dirty="0" smtClean="0">
                <a:solidFill>
                  <a:srgbClr val="7030A0"/>
                </a:solidFill>
              </a:rPr>
              <a:t>inadequate</a:t>
            </a:r>
            <a:r>
              <a:rPr lang="en-US" sz="2400" b="1" dirty="0" smtClean="0"/>
              <a:t>. Cardiovascular function is usually maintained”</a:t>
            </a:r>
            <a:endParaRPr lang="en-US" sz="2400" b="1" dirty="0"/>
          </a:p>
        </p:txBody>
      </p:sp>
    </p:spTree>
    <p:extLst>
      <p:ext uri="{BB962C8B-B14F-4D97-AF65-F5344CB8AC3E}">
        <p14:creationId xmlns:p14="http://schemas.microsoft.com/office/powerpoint/2010/main" val="398817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10160746" cy="706964"/>
          </a:xfrm>
        </p:spPr>
        <p:txBody>
          <a:bodyPr/>
          <a:lstStyle/>
          <a:p>
            <a:r>
              <a:rPr lang="en-US" b="1" dirty="0" smtClean="0"/>
              <a:t>Pre-procedural Preparation and Assessment</a:t>
            </a:r>
            <a:endParaRPr lang="en-US" b="1" dirty="0"/>
          </a:p>
        </p:txBody>
      </p:sp>
      <p:sp>
        <p:nvSpPr>
          <p:cNvPr id="3" name="Content Placeholder 2"/>
          <p:cNvSpPr>
            <a:spLocks noGrp="1"/>
          </p:cNvSpPr>
          <p:nvPr>
            <p:ph idx="1"/>
          </p:nvPr>
        </p:nvSpPr>
        <p:spPr>
          <a:xfrm>
            <a:off x="624254" y="2603500"/>
            <a:ext cx="10893669" cy="3416300"/>
          </a:xfrm>
        </p:spPr>
        <p:txBody>
          <a:bodyPr>
            <a:noAutofit/>
          </a:bodyPr>
          <a:lstStyle/>
          <a:p>
            <a:r>
              <a:rPr lang="en-US" sz="2800" b="1" dirty="0" smtClean="0"/>
              <a:t>co-existing risk factors (Obesity, Cardio-</a:t>
            </a:r>
            <a:r>
              <a:rPr lang="en-US" sz="2800" b="1" dirty="0" err="1" smtClean="0"/>
              <a:t>Resipratory</a:t>
            </a:r>
            <a:r>
              <a:rPr lang="en-US" sz="2800" b="1" dirty="0" smtClean="0"/>
              <a:t>, maxilla-facial, </a:t>
            </a:r>
            <a:r>
              <a:rPr lang="en-US" sz="2800" b="1" dirty="0" err="1" smtClean="0"/>
              <a:t>laryngo</a:t>
            </a:r>
            <a:r>
              <a:rPr lang="en-US" sz="2800" b="1" dirty="0" smtClean="0"/>
              <a:t>-pharyngeal, upper GI,….)</a:t>
            </a:r>
          </a:p>
          <a:p>
            <a:r>
              <a:rPr lang="en-US" sz="2800" b="1" dirty="0" smtClean="0">
                <a:solidFill>
                  <a:srgbClr val="FF0000"/>
                </a:solidFill>
              </a:rPr>
              <a:t>Airway assessment and patency is essential part of physical examination either for sedation or performing TEE</a:t>
            </a:r>
            <a:r>
              <a:rPr lang="en-US" sz="2800" b="1" dirty="0" smtClean="0"/>
              <a:t>. </a:t>
            </a:r>
          </a:p>
          <a:p>
            <a:r>
              <a:rPr lang="en-US" sz="2800" b="1" dirty="0" smtClean="0"/>
              <a:t>Mouth opening, </a:t>
            </a:r>
            <a:r>
              <a:rPr lang="en-US" sz="2800" b="1" dirty="0" err="1" smtClean="0"/>
              <a:t>temporo</a:t>
            </a:r>
            <a:r>
              <a:rPr lang="en-US" sz="2800" b="1" dirty="0" smtClean="0"/>
              <a:t>-mandibular joint movement, and </a:t>
            </a:r>
            <a:r>
              <a:rPr lang="en-US" sz="2800" b="1" dirty="0" err="1" smtClean="0"/>
              <a:t>thyro</a:t>
            </a:r>
            <a:r>
              <a:rPr lang="en-US" sz="2800" b="1" dirty="0" smtClean="0"/>
              <a:t>-mental distance must be considered during patient evaluation. </a:t>
            </a:r>
          </a:p>
          <a:p>
            <a:r>
              <a:rPr lang="en-US" sz="2800" b="1" dirty="0" smtClean="0"/>
              <a:t>absolute and relative contraindications of TEE</a:t>
            </a:r>
            <a:endParaRPr lang="en-US" sz="2800" b="1" dirty="0"/>
          </a:p>
        </p:txBody>
      </p:sp>
    </p:spTree>
    <p:extLst>
      <p:ext uri="{BB962C8B-B14F-4D97-AF65-F5344CB8AC3E}">
        <p14:creationId xmlns:p14="http://schemas.microsoft.com/office/powerpoint/2010/main" val="350748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531" y="868160"/>
            <a:ext cx="10380554" cy="706964"/>
          </a:xfrm>
        </p:spPr>
        <p:txBody>
          <a:bodyPr>
            <a:normAutofit fontScale="90000"/>
          </a:bodyPr>
          <a:lstStyle/>
          <a:p>
            <a:r>
              <a:rPr lang="en-US" sz="3600" b="1" dirty="0" smtClean="0"/>
              <a:t>List of absolute and relative contraindications to TEE </a:t>
            </a:r>
            <a:endParaRPr lang="en-US" sz="3600" b="1" dirty="0"/>
          </a:p>
        </p:txBody>
      </p:sp>
      <p:pic>
        <p:nvPicPr>
          <p:cNvPr id="4" name="Content Placeholder 3"/>
          <p:cNvPicPr>
            <a:picLocks noGrp="1" noChangeAspect="1"/>
          </p:cNvPicPr>
          <p:nvPr>
            <p:ph idx="1"/>
          </p:nvPr>
        </p:nvPicPr>
        <p:blipFill>
          <a:blip r:embed="rId2"/>
          <a:stretch>
            <a:fillRect/>
          </a:stretch>
        </p:blipFill>
        <p:spPr>
          <a:xfrm>
            <a:off x="201283" y="2145324"/>
            <a:ext cx="11880663" cy="4712676"/>
          </a:xfrm>
          <a:prstGeom prst="rect">
            <a:avLst/>
          </a:prstGeom>
        </p:spPr>
      </p:pic>
    </p:spTree>
    <p:extLst>
      <p:ext uri="{BB962C8B-B14F-4D97-AF65-F5344CB8AC3E}">
        <p14:creationId xmlns:p14="http://schemas.microsoft.com/office/powerpoint/2010/main" val="212438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Be careful in high risk </a:t>
            </a:r>
            <a:r>
              <a:rPr lang="en-US" sz="4000" b="1" dirty="0" smtClean="0"/>
              <a:t>patients!</a:t>
            </a:r>
            <a:endParaRPr lang="en-US" sz="4000" b="1" dirty="0"/>
          </a:p>
        </p:txBody>
      </p:sp>
      <p:sp>
        <p:nvSpPr>
          <p:cNvPr id="3" name="Content Placeholder 2"/>
          <p:cNvSpPr>
            <a:spLocks noGrp="1"/>
          </p:cNvSpPr>
          <p:nvPr>
            <p:ph idx="1"/>
          </p:nvPr>
        </p:nvSpPr>
        <p:spPr>
          <a:xfrm>
            <a:off x="1154954" y="2621084"/>
            <a:ext cx="9888184" cy="3416300"/>
          </a:xfrm>
        </p:spPr>
        <p:txBody>
          <a:bodyPr>
            <a:noAutofit/>
          </a:bodyPr>
          <a:lstStyle/>
          <a:p>
            <a:r>
              <a:rPr lang="en-US" sz="3200" b="1" dirty="0" smtClean="0"/>
              <a:t>In </a:t>
            </a:r>
            <a:r>
              <a:rPr lang="en-US" sz="3200" b="1" dirty="0" smtClean="0">
                <a:solidFill>
                  <a:srgbClr val="FF0000"/>
                </a:solidFill>
              </a:rPr>
              <a:t>high risk patients </a:t>
            </a:r>
            <a:r>
              <a:rPr lang="en-US" sz="3200" b="1" dirty="0" smtClean="0"/>
              <a:t>such as who are ASA or NYHA class </a:t>
            </a:r>
            <a:r>
              <a:rPr lang="en-US" sz="3200" b="1" dirty="0" smtClean="0">
                <a:solidFill>
                  <a:srgbClr val="FF0000"/>
                </a:solidFill>
              </a:rPr>
              <a:t>3 or more </a:t>
            </a:r>
            <a:r>
              <a:rPr lang="en-US" sz="3200" b="1" dirty="0" smtClean="0"/>
              <a:t>and those with </a:t>
            </a:r>
            <a:r>
              <a:rPr lang="en-US" sz="3200" b="1" dirty="0" smtClean="0">
                <a:solidFill>
                  <a:srgbClr val="FF0000"/>
                </a:solidFill>
              </a:rPr>
              <a:t>difficult airways </a:t>
            </a:r>
            <a:r>
              <a:rPr lang="en-US" sz="3200" b="1" dirty="0" smtClean="0"/>
              <a:t>it is recommended to </a:t>
            </a:r>
            <a:r>
              <a:rPr lang="en-US" sz="3200" b="1" dirty="0" smtClean="0">
                <a:solidFill>
                  <a:srgbClr val="FF0000"/>
                </a:solidFill>
              </a:rPr>
              <a:t>consult with an anesthesiologist </a:t>
            </a:r>
            <a:r>
              <a:rPr lang="en-US" sz="3200" b="1" dirty="0" smtClean="0"/>
              <a:t>to ensure better patient safety.</a:t>
            </a:r>
          </a:p>
          <a:p>
            <a:r>
              <a:rPr lang="en-US" sz="3200" b="1" dirty="0" smtClean="0"/>
              <a:t>In busy Echo-Labs it is recommended that an anesthesiologist be </a:t>
            </a:r>
            <a:r>
              <a:rPr lang="en-US" sz="3200" b="1" dirty="0" smtClean="0">
                <a:solidFill>
                  <a:srgbClr val="FF0000"/>
                </a:solidFill>
              </a:rPr>
              <a:t>Available (Standby</a:t>
            </a:r>
            <a:r>
              <a:rPr lang="en-US" sz="3200" b="1" dirty="0" smtClean="0"/>
              <a:t>) in the hospital.</a:t>
            </a:r>
            <a:endParaRPr lang="en-US" sz="3200" b="1" dirty="0"/>
          </a:p>
        </p:txBody>
      </p:sp>
    </p:spTree>
    <p:extLst>
      <p:ext uri="{BB962C8B-B14F-4D97-AF65-F5344CB8AC3E}">
        <p14:creationId xmlns:p14="http://schemas.microsoft.com/office/powerpoint/2010/main" val="1606868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624" y="463715"/>
            <a:ext cx="8761413" cy="706964"/>
          </a:xfrm>
        </p:spPr>
        <p:txBody>
          <a:bodyPr/>
          <a:lstStyle/>
          <a:p>
            <a:r>
              <a:rPr lang="en-US" sz="4400" b="1" dirty="0" smtClean="0"/>
              <a:t>Balanced Anesthesia</a:t>
            </a:r>
            <a:endParaRPr lang="en-US" sz="4400" b="1" dirty="0"/>
          </a:p>
        </p:txBody>
      </p:sp>
      <p:pic>
        <p:nvPicPr>
          <p:cNvPr id="6" name="Content Placeholder 5"/>
          <p:cNvPicPr>
            <a:picLocks noGrp="1" noChangeAspect="1"/>
          </p:cNvPicPr>
          <p:nvPr>
            <p:ph idx="1"/>
          </p:nvPr>
        </p:nvPicPr>
        <p:blipFill>
          <a:blip r:embed="rId2"/>
          <a:stretch>
            <a:fillRect/>
          </a:stretch>
        </p:blipFill>
        <p:spPr>
          <a:xfrm>
            <a:off x="1406769" y="1163315"/>
            <a:ext cx="9416562" cy="5794182"/>
          </a:xfrm>
          <a:prstGeom prst="rect">
            <a:avLst/>
          </a:prstGeom>
        </p:spPr>
      </p:pic>
    </p:spTree>
    <p:extLst>
      <p:ext uri="{BB962C8B-B14F-4D97-AF65-F5344CB8AC3E}">
        <p14:creationId xmlns:p14="http://schemas.microsoft.com/office/powerpoint/2010/main" val="3865573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srcRect l="13819" t="41697" r="14008" b="6373"/>
          <a:stretch/>
        </p:blipFill>
        <p:spPr>
          <a:xfrm>
            <a:off x="230749" y="830829"/>
            <a:ext cx="11600719" cy="5671039"/>
          </a:xfrm>
          <a:prstGeom prst="rect">
            <a:avLst/>
          </a:prstGeom>
        </p:spPr>
      </p:pic>
    </p:spTree>
    <p:extLst>
      <p:ext uri="{BB962C8B-B14F-4D97-AF65-F5344CB8AC3E}">
        <p14:creationId xmlns:p14="http://schemas.microsoft.com/office/powerpoint/2010/main" val="2285927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5117" t="24449" r="12644" b="8394"/>
          <a:stretch/>
        </p:blipFill>
        <p:spPr>
          <a:xfrm>
            <a:off x="141738" y="193854"/>
            <a:ext cx="11953725" cy="6250908"/>
          </a:xfrm>
          <a:prstGeom prst="rect">
            <a:avLst/>
          </a:prstGeom>
        </p:spPr>
      </p:pic>
      <p:sp>
        <p:nvSpPr>
          <p:cNvPr id="3" name="Rounded Rectangle 2"/>
          <p:cNvSpPr/>
          <p:nvPr/>
        </p:nvSpPr>
        <p:spPr>
          <a:xfrm>
            <a:off x="323273" y="1468582"/>
            <a:ext cx="10606309" cy="13946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323273" y="2954034"/>
            <a:ext cx="10626249" cy="1062458"/>
          </a:xfrm>
          <a:prstGeom prst="rect">
            <a:avLst/>
          </a:prstGeom>
        </p:spPr>
      </p:pic>
      <p:pic>
        <p:nvPicPr>
          <p:cNvPr id="6" name="Picture 5"/>
          <p:cNvPicPr>
            <a:picLocks noChangeAspect="1"/>
          </p:cNvPicPr>
          <p:nvPr/>
        </p:nvPicPr>
        <p:blipFill>
          <a:blip r:embed="rId3"/>
          <a:stretch>
            <a:fillRect/>
          </a:stretch>
        </p:blipFill>
        <p:spPr>
          <a:xfrm>
            <a:off x="323273" y="4107254"/>
            <a:ext cx="10626249" cy="1414397"/>
          </a:xfrm>
          <a:prstGeom prst="rect">
            <a:avLst/>
          </a:prstGeom>
        </p:spPr>
      </p:pic>
    </p:spTree>
    <p:extLst>
      <p:ext uri="{BB962C8B-B14F-4D97-AF65-F5344CB8AC3E}">
        <p14:creationId xmlns:p14="http://schemas.microsoft.com/office/powerpoint/2010/main" val="145890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2508</TotalTime>
  <Words>1008</Words>
  <Application>Microsoft Office PowerPoint</Application>
  <PresentationFormat>Widescreen</PresentationFormat>
  <Paragraphs>54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Century Gothic</vt:lpstr>
      <vt:lpstr>Times New Roman</vt:lpstr>
      <vt:lpstr>Wingdings 3</vt:lpstr>
      <vt:lpstr>Ion Boardroom</vt:lpstr>
      <vt:lpstr>Sedation for Transesophageal Echocardiography</vt:lpstr>
      <vt:lpstr>Moderate Sedation/Analgesia: Definition</vt:lpstr>
      <vt:lpstr>Deep Sedation/Analgesia: Definition</vt:lpstr>
      <vt:lpstr>Pre-procedural Preparation and Assessment</vt:lpstr>
      <vt:lpstr>List of absolute and relative contraindications to TEE </vt:lpstr>
      <vt:lpstr>Be careful in high risk patients!</vt:lpstr>
      <vt:lpstr>Balanced Anesthesia</vt:lpstr>
      <vt:lpstr>PowerPoint Presentation</vt:lpstr>
      <vt:lpstr>PowerPoint Presentation</vt:lpstr>
      <vt:lpstr>PowerPoint Presentation</vt:lpstr>
      <vt:lpstr>Monitoring during TEE</vt:lpstr>
      <vt:lpstr>Complications: Two types </vt:lpstr>
      <vt:lpstr>PowerPoint Presentation</vt:lpstr>
      <vt:lpstr>List of complications reported with TEE and the incidence of these complications during diagnostic TEE </vt:lpstr>
      <vt:lpstr>The Safety of Intraoperative Transesophageal echocardiography: A Case Series of 7200 Cardiac Surgical Patients. Kallmeyer, Ian J et al. Anesthesia &amp; Analgesia: 2001  92(5):1126–1130</vt:lpstr>
      <vt:lpstr>Cardio-respiratory depression</vt:lpstr>
      <vt:lpstr>Fasting and volume depletion!</vt:lpstr>
      <vt:lpstr>Side effects of sedative drugs (2):</vt:lpstr>
      <vt:lpstr>Key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Sedation for Transesophageal Echocardiography</dc:title>
  <dc:creator>Azarfaarin</dc:creator>
  <cp:lastModifiedBy>Azarfaarin</cp:lastModifiedBy>
  <cp:revision>33</cp:revision>
  <dcterms:created xsi:type="dcterms:W3CDTF">2017-07-04T15:32:54Z</dcterms:created>
  <dcterms:modified xsi:type="dcterms:W3CDTF">2017-07-10T14:04:15Z</dcterms:modified>
</cp:coreProperties>
</file>